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1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D352D4-2898-4DA8-8F63-A09ED641508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C148858-CFD5-46FB-B132-B629BF93E8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5A6D6F1-28CD-4E2C-BCA0-B72B0A05C4D6}"/>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7161F885-F2F9-44F5-89C8-C4B53A9A1A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E69579-84A4-4842-9BEC-5F0554137AEC}"/>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07501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086DEC-E163-43EE-9410-60E17B46098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BF1AC0-D04F-4EC5-94DE-054C8CF40C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C45C636-38E5-47ED-BEBB-C62F5283969B}"/>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20A3EDDA-F79C-4CFD-8CA4-4BD1CA37B7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C24A09-741C-4565-98E9-E59A6EC1F87A}"/>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4011886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D4CB66B-B76A-4EC5-8C94-15D490C2025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BB6024D-6E53-48F2-A82F-F70AE8D85B1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1AF4E5-95B0-41FC-95C0-1ADB58B8473E}"/>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85DAC24F-2C76-4B93-853A-8E1C0A6A68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B8AF314-5F25-42AC-BADD-9DA16E97FBA1}"/>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1698777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A87F07-EBE3-4AA2-A64F-CE2EC0D4297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49C13B1-2D27-462F-8FA3-0F52FE83B92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C2C8EB-FBEA-4887-85A7-86BEEF0D4F62}"/>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A244F805-4F51-4A85-A77B-188D544DF9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3C8CE2B-707C-470B-B994-822CC05ACA3A}"/>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960474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51B7C-BEAF-4F27-A07C-F0BCAE2ECC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6B9B8B-B621-48EA-998E-C583AFEE8E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F47CA1-6B03-42AD-90B0-579703C31910}"/>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FF9C3B4C-9CF0-4FCE-A713-FA293680D5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5052D6-A255-4810-995B-F35914CE5F4C}"/>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48211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8E4C83-B946-4986-AA9F-71AE52EB63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8BF3712-B09C-42D4-B2F4-48A45899A65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096574F-746D-4FD2-87CF-6121CBD0097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DC123B9-BBBB-4FA0-9833-5BD297F58060}"/>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6" name="フッター プレースホルダー 5">
            <a:extLst>
              <a:ext uri="{FF2B5EF4-FFF2-40B4-BE49-F238E27FC236}">
                <a16:creationId xmlns:a16="http://schemas.microsoft.com/office/drawing/2014/main" id="{D0A70DBA-0E3F-4ADC-89E2-9BE2EC22CB1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003AE8-7A89-49BB-A7B5-59F42C3AD07A}"/>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188961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B3A919-DEA2-4310-8559-DB2943D7DAF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F044DD-4A88-42E9-BA9C-845DDABD24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DF019C3-8037-4BFB-8938-63BD9961A80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CCE960D-F175-40A6-BA27-4B3A79F9FF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58F5C9A-B6B1-43B2-90FB-E606E5BD1B9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3F136C3-DA58-4D50-8FCF-5A2A82C489E7}"/>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8" name="フッター プレースホルダー 7">
            <a:extLst>
              <a:ext uri="{FF2B5EF4-FFF2-40B4-BE49-F238E27FC236}">
                <a16:creationId xmlns:a16="http://schemas.microsoft.com/office/drawing/2014/main" id="{21F403CC-29F9-4F0B-BE21-F1620E9C936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E6363AF-54F7-47B5-A7A0-64956797829F}"/>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1369442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2925B-5C62-4B99-8B56-FFB64791062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A37A031-4A37-4F32-BF0B-8DD9ABE77BF6}"/>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4" name="フッター プレースホルダー 3">
            <a:extLst>
              <a:ext uri="{FF2B5EF4-FFF2-40B4-BE49-F238E27FC236}">
                <a16:creationId xmlns:a16="http://schemas.microsoft.com/office/drawing/2014/main" id="{4876577D-053B-43C3-B6A6-938CE4F71BA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6283CEE-2D0C-44AF-B676-612BD037B22B}"/>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73051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705B85D-C32F-4BB0-8EFF-C4563B0A65A2}"/>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3" name="フッター プレースホルダー 2">
            <a:extLst>
              <a:ext uri="{FF2B5EF4-FFF2-40B4-BE49-F238E27FC236}">
                <a16:creationId xmlns:a16="http://schemas.microsoft.com/office/drawing/2014/main" id="{E9360454-C7B9-4858-9CA1-40575D680DD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584C264-F1F1-4247-BC3A-32ECED4B4A0C}"/>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545565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AE030E-C209-4353-A420-3CA5B6E9B12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F1F9EB-28C7-48DF-935C-DCA0E6FF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18EED42-0F0E-4784-8D7F-82436B0DDE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AB5AE64-5A8C-4920-AAD6-E7BA531792B9}"/>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6" name="フッター プレースホルダー 5">
            <a:extLst>
              <a:ext uri="{FF2B5EF4-FFF2-40B4-BE49-F238E27FC236}">
                <a16:creationId xmlns:a16="http://schemas.microsoft.com/office/drawing/2014/main" id="{50246170-B671-413B-9F2D-1BC3005921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9477D04-178D-4788-9A7F-FEE547E5920C}"/>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921917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EA7DDE-A9C7-4ADF-B5D9-83ACA8FC8DB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7F51625-B80F-424B-B8F6-7F81FC752C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192F3C-0609-4E8A-B959-487D7B68C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06D2395-DFE6-4163-8EB2-89F7B16F0813}"/>
              </a:ext>
            </a:extLst>
          </p:cNvPr>
          <p:cNvSpPr>
            <a:spLocks noGrp="1"/>
          </p:cNvSpPr>
          <p:nvPr>
            <p:ph type="dt" sz="half" idx="10"/>
          </p:nvPr>
        </p:nvSpPr>
        <p:spPr/>
        <p:txBody>
          <a:bodyPr/>
          <a:lstStyle/>
          <a:p>
            <a:fld id="{9387BC7B-EAF3-4EC4-A387-C1BF3C5C3E65}" type="datetimeFigureOut">
              <a:rPr kumimoji="1" lang="ja-JP" altLang="en-US" smtClean="0"/>
              <a:t>2020/9/9</a:t>
            </a:fld>
            <a:endParaRPr kumimoji="1" lang="ja-JP" altLang="en-US"/>
          </a:p>
        </p:txBody>
      </p:sp>
      <p:sp>
        <p:nvSpPr>
          <p:cNvPr id="6" name="フッター プレースホルダー 5">
            <a:extLst>
              <a:ext uri="{FF2B5EF4-FFF2-40B4-BE49-F238E27FC236}">
                <a16:creationId xmlns:a16="http://schemas.microsoft.com/office/drawing/2014/main" id="{7BAB599E-0B2C-435F-8C1B-ECB20BF27C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4185AF-855A-4F97-8DFA-93487319A214}"/>
              </a:ext>
            </a:extLst>
          </p:cNvPr>
          <p:cNvSpPr>
            <a:spLocks noGrp="1"/>
          </p:cNvSpPr>
          <p:nvPr>
            <p:ph type="sldNum" sz="quarter" idx="12"/>
          </p:nvPr>
        </p:nvSpPr>
        <p:spPr/>
        <p:txBody>
          <a:body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3161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E317F1B-FBF7-4FB4-996E-C8ED23557D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FE2325-6081-447E-93EE-7F3DEBC137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CE046A-BDE7-4348-9669-16BAC23FC2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7BC7B-EAF3-4EC4-A387-C1BF3C5C3E65}" type="datetimeFigureOut">
              <a:rPr kumimoji="1" lang="ja-JP" altLang="en-US" smtClean="0"/>
              <a:t>2020/9/9</a:t>
            </a:fld>
            <a:endParaRPr kumimoji="1" lang="ja-JP" altLang="en-US"/>
          </a:p>
        </p:txBody>
      </p:sp>
      <p:sp>
        <p:nvSpPr>
          <p:cNvPr id="5" name="フッター プレースホルダー 4">
            <a:extLst>
              <a:ext uri="{FF2B5EF4-FFF2-40B4-BE49-F238E27FC236}">
                <a16:creationId xmlns:a16="http://schemas.microsoft.com/office/drawing/2014/main" id="{097B95EA-6B6B-4EB8-A881-12078B04D2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7EBB196-5379-4CD7-9B67-923966AD2A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9FC61-CA6C-4278-A687-98AC339494D6}" type="slidenum">
              <a:rPr kumimoji="1" lang="ja-JP" altLang="en-US" smtClean="0"/>
              <a:t>‹#›</a:t>
            </a:fld>
            <a:endParaRPr kumimoji="1" lang="ja-JP" altLang="en-US"/>
          </a:p>
        </p:txBody>
      </p:sp>
    </p:spTree>
    <p:extLst>
      <p:ext uri="{BB962C8B-B14F-4D97-AF65-F5344CB8AC3E}">
        <p14:creationId xmlns:p14="http://schemas.microsoft.com/office/powerpoint/2010/main" val="1060327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emf"/><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emf"/><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emf"/><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974072-9572-4B23-943D-E8515C0CB195}"/>
              </a:ext>
            </a:extLst>
          </p:cNvPr>
          <p:cNvSpPr>
            <a:spLocks noGrp="1"/>
          </p:cNvSpPr>
          <p:nvPr>
            <p:ph type="title"/>
          </p:nvPr>
        </p:nvSpPr>
        <p:spPr/>
        <p:txBody>
          <a:bodyPr>
            <a:normAutofit/>
          </a:bodyPr>
          <a:lstStyle/>
          <a:p>
            <a:pPr algn="l"/>
            <a:br>
              <a:rPr kumimoji="1" lang="en-US" altLang="ja-JP" sz="1800" dirty="0"/>
            </a:b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3" name="字幕 2">
            <a:extLst>
              <a:ext uri="{FF2B5EF4-FFF2-40B4-BE49-F238E27FC236}">
                <a16:creationId xmlns:a16="http://schemas.microsoft.com/office/drawing/2014/main" id="{BC146B10-5BDA-496B-AD2A-521A5A5BC8AE}"/>
              </a:ext>
            </a:extLst>
          </p:cNvPr>
          <p:cNvSpPr>
            <a:spLocks noGrp="1"/>
          </p:cNvSpPr>
          <p:nvPr>
            <p:ph idx="1"/>
          </p:nvPr>
        </p:nvSpPr>
        <p:spPr>
          <a:xfrm>
            <a:off x="961279" y="1246136"/>
            <a:ext cx="10515600" cy="4851610"/>
          </a:xfrm>
        </p:spPr>
        <p:txBody>
          <a:bodyPr>
            <a:noAutofit/>
          </a:bodyPr>
          <a:lstStyle/>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令和</a:t>
            </a:r>
            <a:r>
              <a:rPr kumimoji="1" lang="en-US" altLang="ja-JP" sz="1600" dirty="0">
                <a:latin typeface="HGS創英角ｺﾞｼｯｸUB" panose="020B0900000000000000" pitchFamily="50" charset="-128"/>
                <a:ea typeface="HGS創英角ｺﾞｼｯｸUB" panose="020B0900000000000000" pitchFamily="50" charset="-128"/>
              </a:rPr>
              <a:t>2</a:t>
            </a:r>
            <a:r>
              <a:rPr kumimoji="1" lang="ja-JP" altLang="en-US" sz="1600" dirty="0">
                <a:latin typeface="HGS創英角ｺﾞｼｯｸUB" panose="020B0900000000000000" pitchFamily="50" charset="-128"/>
                <a:ea typeface="HGS創英角ｺﾞｼｯｸUB" panose="020B0900000000000000" pitchFamily="50" charset="-128"/>
              </a:rPr>
              <a:t>年</a:t>
            </a:r>
            <a:r>
              <a:rPr kumimoji="1" lang="en-US" altLang="ja-JP" sz="1600" dirty="0">
                <a:latin typeface="HGS創英角ｺﾞｼｯｸUB" panose="020B0900000000000000" pitchFamily="50" charset="-128"/>
                <a:ea typeface="HGS創英角ｺﾞｼｯｸUB" panose="020B0900000000000000" pitchFamily="50" charset="-128"/>
              </a:rPr>
              <a:t>4</a:t>
            </a:r>
            <a:r>
              <a:rPr kumimoji="1" lang="ja-JP" altLang="en-US" sz="1600" dirty="0">
                <a:latin typeface="HGS創英角ｺﾞｼｯｸUB" panose="020B0900000000000000" pitchFamily="50" charset="-128"/>
                <a:ea typeface="HGS創英角ｺﾞｼｯｸUB" panose="020B0900000000000000" pitchFamily="50" charset="-128"/>
              </a:rPr>
              <a:t>月</a:t>
            </a:r>
            <a:r>
              <a:rPr kumimoji="1" lang="en-US" altLang="ja-JP" sz="1600" dirty="0">
                <a:latin typeface="HGS創英角ｺﾞｼｯｸUB" panose="020B0900000000000000" pitchFamily="50" charset="-128"/>
                <a:ea typeface="HGS創英角ｺﾞｼｯｸUB" panose="020B0900000000000000" pitchFamily="50" charset="-128"/>
              </a:rPr>
              <a:t>1</a:t>
            </a:r>
            <a:r>
              <a:rPr kumimoji="1" lang="ja-JP" altLang="en-US" sz="1600" dirty="0">
                <a:latin typeface="HGS創英角ｺﾞｼｯｸUB" panose="020B0900000000000000" pitchFamily="50" charset="-128"/>
                <a:ea typeface="HGS創英角ｺﾞｼｯｸUB" panose="020B0900000000000000" pitchFamily="50" charset="-128"/>
              </a:rPr>
              <a:t>日に開設となり、看護師</a:t>
            </a:r>
            <a:r>
              <a:rPr kumimoji="1" lang="en-US" altLang="ja-JP" sz="1600" dirty="0">
                <a:latin typeface="HGS創英角ｺﾞｼｯｸUB" panose="020B0900000000000000" pitchFamily="50" charset="-128"/>
                <a:ea typeface="HGS創英角ｺﾞｼｯｸUB" panose="020B0900000000000000" pitchFamily="50" charset="-128"/>
              </a:rPr>
              <a:t>3</a:t>
            </a:r>
            <a:r>
              <a:rPr kumimoji="1" lang="ja-JP" altLang="en-US" sz="1600" dirty="0">
                <a:latin typeface="HGS創英角ｺﾞｼｯｸUB" panose="020B0900000000000000" pitchFamily="50" charset="-128"/>
                <a:ea typeface="HGS創英角ｺﾞｼｯｸUB" panose="020B0900000000000000" pitchFamily="50" charset="-128"/>
              </a:rPr>
              <a:t>名で訪問しております。</a:t>
            </a:r>
            <a:br>
              <a:rPr kumimoji="1" lang="en-US" altLang="ja-JP" sz="1600" dirty="0">
                <a:latin typeface="HGS創英角ｺﾞｼｯｸUB" panose="020B0900000000000000" pitchFamily="50" charset="-128"/>
                <a:ea typeface="HGS創英角ｺﾞｼｯｸUB" panose="020B0900000000000000" pitchFamily="50" charset="-128"/>
              </a:rPr>
            </a:br>
            <a:r>
              <a:rPr lang="ja-JP" altLang="en-US" sz="1600" dirty="0">
                <a:latin typeface="HGS創英角ｺﾞｼｯｸUB" panose="020B0900000000000000" pitchFamily="50" charset="-128"/>
                <a:ea typeface="HGS創英角ｺﾞｼｯｸUB" panose="020B0900000000000000" pitchFamily="50" charset="-128"/>
              </a:rPr>
              <a:t>今回はスタッフ</a:t>
            </a:r>
            <a:r>
              <a:rPr kumimoji="1" lang="ja-JP" altLang="en-US" sz="1600" dirty="0">
                <a:latin typeface="HGS創英角ｺﾞｼｯｸUB" panose="020B0900000000000000" pitchFamily="50" charset="-128"/>
                <a:ea typeface="HGS創英角ｺﾞｼｯｸUB" panose="020B0900000000000000" pitchFamily="50" charset="-128"/>
              </a:rPr>
              <a:t>を“世界最高峰の山”に例えてご紹介いたします。</a:t>
            </a:r>
            <a:endParaRPr kumimoji="1"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800" dirty="0">
                <a:solidFill>
                  <a:srgbClr val="FF0000"/>
                </a:solidFill>
                <a:latin typeface="HGS創英角ｺﾞｼｯｸUB" panose="020B0900000000000000" pitchFamily="50" charset="-128"/>
                <a:ea typeface="HGS創英角ｺﾞｼｯｸUB" panose="020B0900000000000000" pitchFamily="50" charset="-128"/>
              </a:rPr>
              <a:t>管理者・チョモランマ　</a:t>
            </a:r>
            <a:r>
              <a:rPr kumimoji="1" lang="ja-JP" altLang="en-US" sz="1800" dirty="0">
                <a:solidFill>
                  <a:schemeClr val="accent2">
                    <a:lumMod val="75000"/>
                  </a:schemeClr>
                </a:solidFill>
                <a:latin typeface="HGS創英角ｺﾞｼｯｸUB" panose="020B0900000000000000" pitchFamily="50" charset="-128"/>
                <a:ea typeface="HGS創英角ｺﾞｼｯｸUB" panose="020B0900000000000000" pitchFamily="50" charset="-128"/>
              </a:rPr>
              <a:t>川崎　看護師　</a:t>
            </a:r>
            <a:endParaRPr lang="en-US" altLang="ja-JP" sz="1800" dirty="0">
              <a:solidFill>
                <a:schemeClr val="accent2">
                  <a:lumMod val="75000"/>
                </a:schemeClr>
              </a:solidFill>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パピコのチョコが好きです！</a:t>
            </a:r>
            <a:endParaRPr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チベット語で“大地の女神”を意味する世界最高峰の山に負けないくらい訪問看護への高い志をもっております。</a:t>
            </a:r>
            <a:endParaRPr kumimoji="1"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800" dirty="0">
                <a:solidFill>
                  <a:srgbClr val="CF17B9"/>
                </a:solidFill>
                <a:latin typeface="HGS創英角ｺﾞｼｯｸUB" panose="020B0900000000000000" pitchFamily="50" charset="-128"/>
                <a:ea typeface="HGS創英角ｺﾞｼｯｸUB" panose="020B0900000000000000" pitchFamily="50" charset="-128"/>
              </a:rPr>
              <a:t>キリマンジャロ</a:t>
            </a:r>
            <a:r>
              <a:rPr kumimoji="1" lang="ja-JP" altLang="en-US" sz="1800" dirty="0">
                <a:solidFill>
                  <a:srgbClr val="002060"/>
                </a:solidFill>
                <a:latin typeface="HGS創英角ｺﾞｼｯｸUB" panose="020B0900000000000000" pitchFamily="50" charset="-128"/>
                <a:ea typeface="HGS創英角ｺﾞｼｯｸUB" panose="020B0900000000000000" pitchFamily="50" charset="-128"/>
              </a:rPr>
              <a:t>　</a:t>
            </a:r>
            <a:r>
              <a:rPr kumimoji="1" lang="ja-JP" altLang="en-US" sz="1800" dirty="0">
                <a:solidFill>
                  <a:srgbClr val="7030A0"/>
                </a:solidFill>
                <a:latin typeface="HGS創英角ｺﾞｼｯｸUB" panose="020B0900000000000000" pitchFamily="50" charset="-128"/>
                <a:ea typeface="HGS創英角ｺﾞｼｯｸUB" panose="020B0900000000000000" pitchFamily="50" charset="-128"/>
              </a:rPr>
              <a:t>佐々木　看護師　</a:t>
            </a:r>
            <a:endParaRPr lang="en-US" altLang="ja-JP" sz="1600" dirty="0">
              <a:solidFill>
                <a:srgbClr val="7030A0"/>
              </a:solidFill>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好きなものはコーヒーです！</a:t>
            </a:r>
            <a:endParaRPr kumimoji="1"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“輝く山”と称されるアフリカ大陸最高峰の山、キラキラ輝く笑顔で訪問しております。</a:t>
            </a:r>
            <a:endParaRPr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800" dirty="0">
                <a:solidFill>
                  <a:srgbClr val="FFC000"/>
                </a:solidFill>
                <a:latin typeface="HGS創英角ｺﾞｼｯｸUB" panose="020B0900000000000000" pitchFamily="50" charset="-128"/>
                <a:ea typeface="HGS創英角ｺﾞｼｯｸUB" panose="020B0900000000000000" pitchFamily="50" charset="-128"/>
              </a:rPr>
              <a:t>モンブラン</a:t>
            </a:r>
            <a:r>
              <a:rPr kumimoji="1" lang="ja-JP" altLang="en-US" sz="1800" dirty="0">
                <a:solidFill>
                  <a:srgbClr val="0070C0"/>
                </a:solidFill>
                <a:latin typeface="HGS創英角ｺﾞｼｯｸUB" panose="020B0900000000000000" pitchFamily="50" charset="-128"/>
                <a:ea typeface="HGS創英角ｺﾞｼｯｸUB" panose="020B0900000000000000" pitchFamily="50" charset="-128"/>
              </a:rPr>
              <a:t>　</a:t>
            </a:r>
            <a:r>
              <a:rPr kumimoji="1" lang="ja-JP" altLang="en-US" sz="1800" dirty="0">
                <a:solidFill>
                  <a:srgbClr val="00B050"/>
                </a:solidFill>
                <a:latin typeface="HGS創英角ｺﾞｼｯｸUB" panose="020B0900000000000000" pitchFamily="50" charset="-128"/>
                <a:ea typeface="HGS創英角ｺﾞｼｯｸUB" panose="020B0900000000000000" pitchFamily="50" charset="-128"/>
              </a:rPr>
              <a:t>阿部　看護師　</a:t>
            </a:r>
            <a:endParaRPr kumimoji="1" lang="en-US" altLang="ja-JP" sz="1800" dirty="0">
              <a:solidFill>
                <a:srgbClr val="00B050"/>
              </a:solidFill>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好きな動物は猫です！　モンブランと言えば栗のケーキですね。</a:t>
            </a:r>
            <a:endParaRPr kumimoji="1"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600" dirty="0">
                <a:latin typeface="HGS創英角ｺﾞｼｯｸUB" panose="020B0900000000000000" pitchFamily="50" charset="-128"/>
                <a:ea typeface="HGS創英角ｺﾞｼｯｸUB" panose="020B0900000000000000" pitchFamily="50" charset="-128"/>
              </a:rPr>
              <a:t>季節は秋ですね。季節を感じるように利用者様とのひと時を大切にしていきたいです。</a:t>
            </a:r>
            <a:endParaRPr kumimoji="1" lang="en-US" altLang="ja-JP" sz="1600" dirty="0">
              <a:latin typeface="HGS創英角ｺﾞｼｯｸUB" panose="020B0900000000000000" pitchFamily="50" charset="-128"/>
              <a:ea typeface="HGS創英角ｺﾞｼｯｸUB" panose="020B0900000000000000" pitchFamily="50" charset="-128"/>
            </a:endParaRPr>
          </a:p>
          <a:p>
            <a:pPr marL="0" indent="0">
              <a:lnSpc>
                <a:spcPct val="100000"/>
              </a:lnSpc>
              <a:buNone/>
            </a:pPr>
            <a:r>
              <a:rPr kumimoji="1" lang="ja-JP" altLang="en-US" sz="1800" dirty="0">
                <a:solidFill>
                  <a:srgbClr val="0070C0"/>
                </a:solidFill>
                <a:latin typeface="HGS創英角ｺﾞｼｯｸUB" panose="020B0900000000000000" pitchFamily="50" charset="-128"/>
                <a:ea typeface="HGS創英角ｺﾞｼｯｸUB" panose="020B0900000000000000" pitchFamily="50" charset="-128"/>
              </a:rPr>
              <a:t>訪問看護ステーションピースハートは介護・医療の方へ</a:t>
            </a:r>
            <a:r>
              <a:rPr kumimoji="1" lang="en-US" altLang="ja-JP" sz="1800" dirty="0">
                <a:solidFill>
                  <a:srgbClr val="0070C0"/>
                </a:solidFill>
                <a:latin typeface="HGS創英角ｺﾞｼｯｸUB" panose="020B0900000000000000" pitchFamily="50" charset="-128"/>
                <a:ea typeface="HGS創英角ｺﾞｼｯｸUB" panose="020B0900000000000000" pitchFamily="50" charset="-128"/>
              </a:rPr>
              <a:t>24</a:t>
            </a:r>
            <a:r>
              <a:rPr kumimoji="1" lang="ja-JP" altLang="en-US" sz="1800" dirty="0">
                <a:solidFill>
                  <a:srgbClr val="0070C0"/>
                </a:solidFill>
                <a:latin typeface="HGS創英角ｺﾞｼｯｸUB" panose="020B0900000000000000" pitchFamily="50" charset="-128"/>
                <a:ea typeface="HGS創英角ｺﾞｼｯｸUB" panose="020B0900000000000000" pitchFamily="50" charset="-128"/>
              </a:rPr>
              <a:t>時間体制で</a:t>
            </a:r>
            <a:r>
              <a:rPr kumimoji="1" lang="en-US" altLang="ja-JP" sz="1800" dirty="0">
                <a:solidFill>
                  <a:srgbClr val="0070C0"/>
                </a:solidFill>
                <a:latin typeface="HGS創英角ｺﾞｼｯｸUB" panose="020B0900000000000000" pitchFamily="50" charset="-128"/>
                <a:ea typeface="HGS創英角ｺﾞｼｯｸUB" panose="020B0900000000000000" pitchFamily="50" charset="-128"/>
              </a:rPr>
              <a:t>365</a:t>
            </a:r>
            <a:r>
              <a:rPr kumimoji="1" lang="ja-JP" altLang="en-US" sz="1800" dirty="0">
                <a:solidFill>
                  <a:srgbClr val="0070C0"/>
                </a:solidFill>
                <a:latin typeface="HGS創英角ｺﾞｼｯｸUB" panose="020B0900000000000000" pitchFamily="50" charset="-128"/>
                <a:ea typeface="HGS創英角ｺﾞｼｯｸUB" panose="020B0900000000000000" pitchFamily="50" charset="-128"/>
              </a:rPr>
              <a:t>日訪問を行っております。難病の方の訪問やターミナルケアも行い皆様が笑顔で</a:t>
            </a:r>
            <a:r>
              <a:rPr lang="ja-JP" altLang="en-US" sz="1800" dirty="0">
                <a:solidFill>
                  <a:srgbClr val="0070C0"/>
                </a:solidFill>
                <a:latin typeface="HGS創英角ｺﾞｼｯｸUB" panose="020B0900000000000000" pitchFamily="50" charset="-128"/>
                <a:ea typeface="HGS創英角ｺﾞｼｯｸUB" panose="020B0900000000000000" pitchFamily="50" charset="-128"/>
              </a:rPr>
              <a:t>安心し</a:t>
            </a:r>
            <a:r>
              <a:rPr kumimoji="1" lang="ja-JP" altLang="en-US" sz="1800" dirty="0">
                <a:solidFill>
                  <a:srgbClr val="0070C0"/>
                </a:solidFill>
                <a:latin typeface="HGS創英角ｺﾞｼｯｸUB" panose="020B0900000000000000" pitchFamily="50" charset="-128"/>
                <a:ea typeface="HGS創英角ｺﾞｼｯｸUB" panose="020B0900000000000000" pitchFamily="50" charset="-128"/>
              </a:rPr>
              <a:t>過ごせるよう日々奮闘しております。</a:t>
            </a:r>
          </a:p>
        </p:txBody>
      </p:sp>
      <p:pic>
        <p:nvPicPr>
          <p:cNvPr id="5" name="図 4">
            <a:extLst>
              <a:ext uri="{FF2B5EF4-FFF2-40B4-BE49-F238E27FC236}">
                <a16:creationId xmlns:a16="http://schemas.microsoft.com/office/drawing/2014/main" id="{5E5547C4-64BA-4035-8083-10A5717802D9}"/>
              </a:ext>
            </a:extLst>
          </p:cNvPr>
          <p:cNvPicPr>
            <a:picLocks noChangeAspect="1"/>
          </p:cNvPicPr>
          <p:nvPr/>
        </p:nvPicPr>
        <p:blipFill>
          <a:blip r:embed="rId2"/>
          <a:stretch>
            <a:fillRect/>
          </a:stretch>
        </p:blipFill>
        <p:spPr>
          <a:xfrm>
            <a:off x="330779" y="166563"/>
            <a:ext cx="4395730" cy="1146973"/>
          </a:xfrm>
          <a:prstGeom prst="rect">
            <a:avLst/>
          </a:prstGeom>
        </p:spPr>
      </p:pic>
      <p:pic>
        <p:nvPicPr>
          <p:cNvPr id="6" name="図 5">
            <a:extLst>
              <a:ext uri="{FF2B5EF4-FFF2-40B4-BE49-F238E27FC236}">
                <a16:creationId xmlns:a16="http://schemas.microsoft.com/office/drawing/2014/main" id="{CBCF9A3C-8A8F-44BA-8A7C-5BC9C0DF1E8F}"/>
              </a:ext>
            </a:extLst>
          </p:cNvPr>
          <p:cNvPicPr>
            <a:picLocks noChangeAspect="1"/>
          </p:cNvPicPr>
          <p:nvPr/>
        </p:nvPicPr>
        <p:blipFill>
          <a:blip r:embed="rId3"/>
          <a:stretch>
            <a:fillRect/>
          </a:stretch>
        </p:blipFill>
        <p:spPr>
          <a:xfrm>
            <a:off x="7142354" y="1107877"/>
            <a:ext cx="2338240" cy="1618782"/>
          </a:xfrm>
          <a:prstGeom prst="rect">
            <a:avLst/>
          </a:prstGeom>
          <a:ln>
            <a:noFill/>
          </a:ln>
          <a:effectLst>
            <a:softEdge rad="112500"/>
          </a:effectLst>
        </p:spPr>
      </p:pic>
      <p:pic>
        <p:nvPicPr>
          <p:cNvPr id="9" name="図 8">
            <a:extLst>
              <a:ext uri="{FF2B5EF4-FFF2-40B4-BE49-F238E27FC236}">
                <a16:creationId xmlns:a16="http://schemas.microsoft.com/office/drawing/2014/main" id="{650BDEC5-6E26-4CA6-8E55-A88FA317A9B3}"/>
              </a:ext>
            </a:extLst>
          </p:cNvPr>
          <p:cNvPicPr>
            <a:picLocks noChangeAspect="1"/>
          </p:cNvPicPr>
          <p:nvPr/>
        </p:nvPicPr>
        <p:blipFill>
          <a:blip r:embed="rId4"/>
          <a:stretch>
            <a:fillRect/>
          </a:stretch>
        </p:blipFill>
        <p:spPr>
          <a:xfrm>
            <a:off x="8558705" y="6050952"/>
            <a:ext cx="2771251" cy="273993"/>
          </a:xfrm>
          <a:prstGeom prst="rect">
            <a:avLst/>
          </a:prstGeom>
        </p:spPr>
      </p:pic>
      <p:pic>
        <p:nvPicPr>
          <p:cNvPr id="12" name="図 11">
            <a:extLst>
              <a:ext uri="{FF2B5EF4-FFF2-40B4-BE49-F238E27FC236}">
                <a16:creationId xmlns:a16="http://schemas.microsoft.com/office/drawing/2014/main" id="{09899298-254C-4F64-81AE-6689D9E042A6}"/>
              </a:ext>
            </a:extLst>
          </p:cNvPr>
          <p:cNvPicPr>
            <a:picLocks noChangeAspect="1"/>
          </p:cNvPicPr>
          <p:nvPr/>
        </p:nvPicPr>
        <p:blipFill>
          <a:blip r:embed="rId5"/>
          <a:stretch>
            <a:fillRect/>
          </a:stretch>
        </p:blipFill>
        <p:spPr>
          <a:xfrm>
            <a:off x="4265778" y="164109"/>
            <a:ext cx="1392899" cy="1040672"/>
          </a:xfrm>
          <a:prstGeom prst="rect">
            <a:avLst/>
          </a:prstGeom>
        </p:spPr>
      </p:pic>
      <p:sp>
        <p:nvSpPr>
          <p:cNvPr id="13" name="テキスト ボックス 12">
            <a:extLst>
              <a:ext uri="{FF2B5EF4-FFF2-40B4-BE49-F238E27FC236}">
                <a16:creationId xmlns:a16="http://schemas.microsoft.com/office/drawing/2014/main" id="{ACCC6105-CE4B-46A7-AE33-5A9248F4DAE2}"/>
              </a:ext>
            </a:extLst>
          </p:cNvPr>
          <p:cNvSpPr txBox="1"/>
          <p:nvPr/>
        </p:nvSpPr>
        <p:spPr>
          <a:xfrm>
            <a:off x="8067901" y="235516"/>
            <a:ext cx="2825386" cy="369332"/>
          </a:xfrm>
          <a:prstGeom prst="rect">
            <a:avLst/>
          </a:prstGeom>
          <a:noFill/>
        </p:spPr>
        <p:txBody>
          <a:bodyPr wrap="square" rtlCol="0">
            <a:spAutoFit/>
          </a:bodyPr>
          <a:lstStyle/>
          <a:p>
            <a:r>
              <a:rPr kumimoji="1" lang="ja-JP" altLang="en-US" dirty="0">
                <a:latin typeface="HGS創英角ｺﾞｼｯｸUB" panose="020B0900000000000000" pitchFamily="50" charset="-128"/>
                <a:ea typeface="HGS創英角ｺﾞｼｯｸUB" panose="020B0900000000000000" pitchFamily="50" charset="-128"/>
              </a:rPr>
              <a:t>令和</a:t>
            </a:r>
            <a:r>
              <a:rPr kumimoji="1" lang="en-US" altLang="ja-JP" dirty="0">
                <a:latin typeface="HGS創英角ｺﾞｼｯｸUB" panose="020B0900000000000000" pitchFamily="50" charset="-128"/>
                <a:ea typeface="HGS創英角ｺﾞｼｯｸUB" panose="020B0900000000000000" pitchFamily="50" charset="-128"/>
              </a:rPr>
              <a:t>2</a:t>
            </a:r>
            <a:r>
              <a:rPr kumimoji="1" lang="ja-JP" altLang="en-US">
                <a:latin typeface="HGS創英角ｺﾞｼｯｸUB" panose="020B0900000000000000" pitchFamily="50" charset="-128"/>
                <a:ea typeface="HGS創英角ｺﾞｼｯｸUB" panose="020B0900000000000000" pitchFamily="50" charset="-128"/>
              </a:rPr>
              <a:t>年</a:t>
            </a:r>
            <a:r>
              <a:rPr lang="ja-JP" altLang="en-US">
                <a:latin typeface="HGS創英角ｺﾞｼｯｸUB" panose="020B0900000000000000" pitchFamily="50" charset="-128"/>
                <a:ea typeface="HGS創英角ｺﾞｼｯｸUB" panose="020B0900000000000000" pitchFamily="50" charset="-128"/>
              </a:rPr>
              <a:t>　秋</a:t>
            </a:r>
            <a:r>
              <a:rPr kumimoji="1" lang="ja-JP" altLang="en-US">
                <a:latin typeface="HGS創英角ｺﾞｼｯｸUB" panose="020B0900000000000000" pitchFamily="50" charset="-128"/>
                <a:ea typeface="HGS創英角ｺﾞｼｯｸUB" panose="020B0900000000000000" pitchFamily="50" charset="-128"/>
              </a:rPr>
              <a:t>号</a:t>
            </a:r>
            <a:endParaRPr kumimoji="1" lang="ja-JP" altLang="en-US" dirty="0">
              <a:latin typeface="HGS創英角ｺﾞｼｯｸUB" panose="020B0900000000000000" pitchFamily="50" charset="-128"/>
              <a:ea typeface="HGS創英角ｺﾞｼｯｸUB" panose="020B0900000000000000" pitchFamily="50" charset="-128"/>
            </a:endParaRPr>
          </a:p>
        </p:txBody>
      </p:sp>
      <p:pic>
        <p:nvPicPr>
          <p:cNvPr id="14" name="図 13">
            <a:extLst>
              <a:ext uri="{FF2B5EF4-FFF2-40B4-BE49-F238E27FC236}">
                <a16:creationId xmlns:a16="http://schemas.microsoft.com/office/drawing/2014/main" id="{56CCB55A-DEBD-4D2B-A8B1-84CD4C8F7FDE}"/>
              </a:ext>
            </a:extLst>
          </p:cNvPr>
          <p:cNvPicPr>
            <a:picLocks noChangeAspect="1"/>
          </p:cNvPicPr>
          <p:nvPr/>
        </p:nvPicPr>
        <p:blipFill>
          <a:blip r:embed="rId6"/>
          <a:stretch>
            <a:fillRect/>
          </a:stretch>
        </p:blipFill>
        <p:spPr>
          <a:xfrm>
            <a:off x="6350120" y="3110313"/>
            <a:ext cx="1065799" cy="695086"/>
          </a:xfrm>
          <a:prstGeom prst="rect">
            <a:avLst/>
          </a:prstGeom>
        </p:spPr>
      </p:pic>
      <p:pic>
        <p:nvPicPr>
          <p:cNvPr id="15" name="図 14">
            <a:extLst>
              <a:ext uri="{FF2B5EF4-FFF2-40B4-BE49-F238E27FC236}">
                <a16:creationId xmlns:a16="http://schemas.microsoft.com/office/drawing/2014/main" id="{A8A87827-B6F2-40A7-A1B1-FB1F457A94FE}"/>
              </a:ext>
            </a:extLst>
          </p:cNvPr>
          <p:cNvPicPr>
            <a:picLocks noChangeAspect="1"/>
          </p:cNvPicPr>
          <p:nvPr/>
        </p:nvPicPr>
        <p:blipFill>
          <a:blip r:embed="rId7"/>
          <a:stretch>
            <a:fillRect/>
          </a:stretch>
        </p:blipFill>
        <p:spPr>
          <a:xfrm>
            <a:off x="35142" y="1732044"/>
            <a:ext cx="986887" cy="986887"/>
          </a:xfrm>
          <a:prstGeom prst="rect">
            <a:avLst/>
          </a:prstGeom>
        </p:spPr>
      </p:pic>
      <p:pic>
        <p:nvPicPr>
          <p:cNvPr id="16" name="図 15">
            <a:extLst>
              <a:ext uri="{FF2B5EF4-FFF2-40B4-BE49-F238E27FC236}">
                <a16:creationId xmlns:a16="http://schemas.microsoft.com/office/drawing/2014/main" id="{37CF255B-941C-43A3-9E79-6E20E33D7AA7}"/>
              </a:ext>
            </a:extLst>
          </p:cNvPr>
          <p:cNvPicPr>
            <a:picLocks noChangeAspect="1"/>
          </p:cNvPicPr>
          <p:nvPr/>
        </p:nvPicPr>
        <p:blipFill>
          <a:blip r:embed="rId8"/>
          <a:stretch>
            <a:fillRect/>
          </a:stretch>
        </p:blipFill>
        <p:spPr>
          <a:xfrm>
            <a:off x="5453751" y="733243"/>
            <a:ext cx="2100241" cy="472554"/>
          </a:xfrm>
          <a:prstGeom prst="rect">
            <a:avLst/>
          </a:prstGeom>
        </p:spPr>
      </p:pic>
      <p:pic>
        <p:nvPicPr>
          <p:cNvPr id="19" name="図 18">
            <a:extLst>
              <a:ext uri="{FF2B5EF4-FFF2-40B4-BE49-F238E27FC236}">
                <a16:creationId xmlns:a16="http://schemas.microsoft.com/office/drawing/2014/main" id="{62CD2A54-F3CC-4E55-9AC2-ABB15699FA40}"/>
              </a:ext>
            </a:extLst>
          </p:cNvPr>
          <p:cNvPicPr>
            <a:picLocks noChangeAspect="1"/>
          </p:cNvPicPr>
          <p:nvPr/>
        </p:nvPicPr>
        <p:blipFill>
          <a:blip r:embed="rId9"/>
          <a:stretch>
            <a:fillRect/>
          </a:stretch>
        </p:blipFill>
        <p:spPr>
          <a:xfrm>
            <a:off x="7583622" y="733243"/>
            <a:ext cx="1950166" cy="436520"/>
          </a:xfrm>
          <a:prstGeom prst="rect">
            <a:avLst/>
          </a:prstGeom>
        </p:spPr>
      </p:pic>
      <p:pic>
        <p:nvPicPr>
          <p:cNvPr id="21" name="図 20">
            <a:extLst>
              <a:ext uri="{FF2B5EF4-FFF2-40B4-BE49-F238E27FC236}">
                <a16:creationId xmlns:a16="http://schemas.microsoft.com/office/drawing/2014/main" id="{E1254D23-4E49-4CFC-86E5-99EA75494C0F}"/>
              </a:ext>
            </a:extLst>
          </p:cNvPr>
          <p:cNvPicPr>
            <a:picLocks noChangeAspect="1"/>
          </p:cNvPicPr>
          <p:nvPr/>
        </p:nvPicPr>
        <p:blipFill>
          <a:blip r:embed="rId9"/>
          <a:stretch>
            <a:fillRect/>
          </a:stretch>
        </p:blipFill>
        <p:spPr>
          <a:xfrm>
            <a:off x="961279" y="6310251"/>
            <a:ext cx="2097206" cy="469433"/>
          </a:xfrm>
          <a:prstGeom prst="rect">
            <a:avLst/>
          </a:prstGeom>
        </p:spPr>
      </p:pic>
      <p:pic>
        <p:nvPicPr>
          <p:cNvPr id="23" name="図 22">
            <a:extLst>
              <a:ext uri="{FF2B5EF4-FFF2-40B4-BE49-F238E27FC236}">
                <a16:creationId xmlns:a16="http://schemas.microsoft.com/office/drawing/2014/main" id="{51C9E218-8D01-4651-8359-D568BA6AD4A6}"/>
              </a:ext>
            </a:extLst>
          </p:cNvPr>
          <p:cNvPicPr>
            <a:picLocks noChangeAspect="1"/>
          </p:cNvPicPr>
          <p:nvPr/>
        </p:nvPicPr>
        <p:blipFill>
          <a:blip r:embed="rId9"/>
          <a:stretch>
            <a:fillRect/>
          </a:stretch>
        </p:blipFill>
        <p:spPr>
          <a:xfrm>
            <a:off x="3057239" y="6310250"/>
            <a:ext cx="2097206" cy="469433"/>
          </a:xfrm>
          <a:prstGeom prst="rect">
            <a:avLst/>
          </a:prstGeom>
        </p:spPr>
      </p:pic>
      <p:pic>
        <p:nvPicPr>
          <p:cNvPr id="25" name="図 24">
            <a:extLst>
              <a:ext uri="{FF2B5EF4-FFF2-40B4-BE49-F238E27FC236}">
                <a16:creationId xmlns:a16="http://schemas.microsoft.com/office/drawing/2014/main" id="{D9CB5BB8-DE23-4CFD-B57C-FFC174F19919}"/>
              </a:ext>
            </a:extLst>
          </p:cNvPr>
          <p:cNvPicPr>
            <a:picLocks noChangeAspect="1"/>
          </p:cNvPicPr>
          <p:nvPr/>
        </p:nvPicPr>
        <p:blipFill>
          <a:blip r:embed="rId9"/>
          <a:stretch>
            <a:fillRect/>
          </a:stretch>
        </p:blipFill>
        <p:spPr>
          <a:xfrm>
            <a:off x="5187031" y="6296308"/>
            <a:ext cx="2097206" cy="469433"/>
          </a:xfrm>
          <a:prstGeom prst="rect">
            <a:avLst/>
          </a:prstGeom>
        </p:spPr>
      </p:pic>
      <p:pic>
        <p:nvPicPr>
          <p:cNvPr id="27" name="図 26">
            <a:extLst>
              <a:ext uri="{FF2B5EF4-FFF2-40B4-BE49-F238E27FC236}">
                <a16:creationId xmlns:a16="http://schemas.microsoft.com/office/drawing/2014/main" id="{196B8733-CC67-4E7B-B30B-014082400ED7}"/>
              </a:ext>
            </a:extLst>
          </p:cNvPr>
          <p:cNvPicPr>
            <a:picLocks noChangeAspect="1"/>
          </p:cNvPicPr>
          <p:nvPr/>
        </p:nvPicPr>
        <p:blipFill>
          <a:blip r:embed="rId9"/>
          <a:stretch>
            <a:fillRect/>
          </a:stretch>
        </p:blipFill>
        <p:spPr>
          <a:xfrm>
            <a:off x="7250405" y="6296308"/>
            <a:ext cx="2097206" cy="469433"/>
          </a:xfrm>
          <a:prstGeom prst="rect">
            <a:avLst/>
          </a:prstGeom>
        </p:spPr>
      </p:pic>
      <p:pic>
        <p:nvPicPr>
          <p:cNvPr id="29" name="図 28">
            <a:extLst>
              <a:ext uri="{FF2B5EF4-FFF2-40B4-BE49-F238E27FC236}">
                <a16:creationId xmlns:a16="http://schemas.microsoft.com/office/drawing/2014/main" id="{F5DD8A10-8C0F-40FE-94C1-52A013DAB673}"/>
              </a:ext>
            </a:extLst>
          </p:cNvPr>
          <p:cNvPicPr>
            <a:picLocks noChangeAspect="1"/>
          </p:cNvPicPr>
          <p:nvPr/>
        </p:nvPicPr>
        <p:blipFill>
          <a:blip r:embed="rId9"/>
          <a:stretch>
            <a:fillRect/>
          </a:stretch>
        </p:blipFill>
        <p:spPr>
          <a:xfrm>
            <a:off x="9347611" y="6278151"/>
            <a:ext cx="2097206" cy="469433"/>
          </a:xfrm>
          <a:prstGeom prst="rect">
            <a:avLst/>
          </a:prstGeom>
        </p:spPr>
      </p:pic>
      <p:pic>
        <p:nvPicPr>
          <p:cNvPr id="30" name="図 29">
            <a:extLst>
              <a:ext uri="{FF2B5EF4-FFF2-40B4-BE49-F238E27FC236}">
                <a16:creationId xmlns:a16="http://schemas.microsoft.com/office/drawing/2014/main" id="{A765985C-9581-40D2-8473-DE830C17C824}"/>
              </a:ext>
            </a:extLst>
          </p:cNvPr>
          <p:cNvPicPr>
            <a:picLocks noChangeAspect="1"/>
          </p:cNvPicPr>
          <p:nvPr/>
        </p:nvPicPr>
        <p:blipFill>
          <a:blip r:embed="rId10"/>
          <a:stretch>
            <a:fillRect/>
          </a:stretch>
        </p:blipFill>
        <p:spPr>
          <a:xfrm>
            <a:off x="10597770" y="4186207"/>
            <a:ext cx="1188374" cy="1188374"/>
          </a:xfrm>
          <a:prstGeom prst="rect">
            <a:avLst/>
          </a:prstGeom>
        </p:spPr>
      </p:pic>
      <p:pic>
        <p:nvPicPr>
          <p:cNvPr id="42" name="図 41">
            <a:extLst>
              <a:ext uri="{FF2B5EF4-FFF2-40B4-BE49-F238E27FC236}">
                <a16:creationId xmlns:a16="http://schemas.microsoft.com/office/drawing/2014/main" id="{D3BC24A4-D301-4B21-95D4-ABA30659FE51}"/>
              </a:ext>
            </a:extLst>
          </p:cNvPr>
          <p:cNvPicPr>
            <a:picLocks noChangeAspect="1"/>
          </p:cNvPicPr>
          <p:nvPr/>
        </p:nvPicPr>
        <p:blipFill>
          <a:blip r:embed="rId11"/>
          <a:stretch>
            <a:fillRect/>
          </a:stretch>
        </p:blipFill>
        <p:spPr>
          <a:xfrm>
            <a:off x="8935805" y="4395650"/>
            <a:ext cx="717079" cy="754820"/>
          </a:xfrm>
          <a:prstGeom prst="rect">
            <a:avLst/>
          </a:prstGeom>
        </p:spPr>
      </p:pic>
      <p:pic>
        <p:nvPicPr>
          <p:cNvPr id="43" name="図 42">
            <a:extLst>
              <a:ext uri="{FF2B5EF4-FFF2-40B4-BE49-F238E27FC236}">
                <a16:creationId xmlns:a16="http://schemas.microsoft.com/office/drawing/2014/main" id="{0F4F9204-3373-4AA0-9BEA-F3BA49673A08}"/>
              </a:ext>
            </a:extLst>
          </p:cNvPr>
          <p:cNvPicPr>
            <a:picLocks noChangeAspect="1"/>
          </p:cNvPicPr>
          <p:nvPr/>
        </p:nvPicPr>
        <p:blipFill>
          <a:blip r:embed="rId12"/>
          <a:stretch>
            <a:fillRect/>
          </a:stretch>
        </p:blipFill>
        <p:spPr>
          <a:xfrm>
            <a:off x="9738089" y="116920"/>
            <a:ext cx="1871808" cy="1981914"/>
          </a:xfrm>
          <a:prstGeom prst="rect">
            <a:avLst/>
          </a:prstGeom>
        </p:spPr>
      </p:pic>
      <p:pic>
        <p:nvPicPr>
          <p:cNvPr id="52" name="図 51">
            <a:extLst>
              <a:ext uri="{FF2B5EF4-FFF2-40B4-BE49-F238E27FC236}">
                <a16:creationId xmlns:a16="http://schemas.microsoft.com/office/drawing/2014/main" id="{CAD45CD9-20F8-47EF-8CCC-03C853448F0D}"/>
              </a:ext>
            </a:extLst>
          </p:cNvPr>
          <p:cNvPicPr>
            <a:picLocks noChangeAspect="1"/>
          </p:cNvPicPr>
          <p:nvPr/>
        </p:nvPicPr>
        <p:blipFill>
          <a:blip r:embed="rId13"/>
          <a:stretch>
            <a:fillRect/>
          </a:stretch>
        </p:blipFill>
        <p:spPr>
          <a:xfrm>
            <a:off x="3931475" y="4030881"/>
            <a:ext cx="453789" cy="484042"/>
          </a:xfrm>
          <a:prstGeom prst="rect">
            <a:avLst/>
          </a:prstGeom>
        </p:spPr>
      </p:pic>
      <p:pic>
        <p:nvPicPr>
          <p:cNvPr id="53" name="図 52">
            <a:extLst>
              <a:ext uri="{FF2B5EF4-FFF2-40B4-BE49-F238E27FC236}">
                <a16:creationId xmlns:a16="http://schemas.microsoft.com/office/drawing/2014/main" id="{07B50D75-6FF4-474B-9314-0BECD457DD62}"/>
              </a:ext>
            </a:extLst>
          </p:cNvPr>
          <p:cNvPicPr>
            <a:picLocks noChangeAspect="1"/>
          </p:cNvPicPr>
          <p:nvPr/>
        </p:nvPicPr>
        <p:blipFill>
          <a:blip r:embed="rId14"/>
          <a:stretch>
            <a:fillRect/>
          </a:stretch>
        </p:blipFill>
        <p:spPr>
          <a:xfrm>
            <a:off x="225263" y="3161819"/>
            <a:ext cx="684910" cy="867554"/>
          </a:xfrm>
          <a:prstGeom prst="rect">
            <a:avLst/>
          </a:prstGeom>
        </p:spPr>
      </p:pic>
      <p:pic>
        <p:nvPicPr>
          <p:cNvPr id="54" name="図 53">
            <a:extLst>
              <a:ext uri="{FF2B5EF4-FFF2-40B4-BE49-F238E27FC236}">
                <a16:creationId xmlns:a16="http://schemas.microsoft.com/office/drawing/2014/main" id="{2488C44E-083A-4F79-A465-12BD46F5BF28}"/>
              </a:ext>
            </a:extLst>
          </p:cNvPr>
          <p:cNvPicPr>
            <a:picLocks noChangeAspect="1"/>
          </p:cNvPicPr>
          <p:nvPr/>
        </p:nvPicPr>
        <p:blipFill>
          <a:blip r:embed="rId15"/>
          <a:stretch>
            <a:fillRect/>
          </a:stretch>
        </p:blipFill>
        <p:spPr>
          <a:xfrm>
            <a:off x="5172399" y="1821853"/>
            <a:ext cx="645305" cy="627863"/>
          </a:xfrm>
          <a:prstGeom prst="rect">
            <a:avLst/>
          </a:prstGeom>
        </p:spPr>
      </p:pic>
      <p:pic>
        <p:nvPicPr>
          <p:cNvPr id="7" name="図 6">
            <a:extLst>
              <a:ext uri="{FF2B5EF4-FFF2-40B4-BE49-F238E27FC236}">
                <a16:creationId xmlns:a16="http://schemas.microsoft.com/office/drawing/2014/main" id="{603A511A-3A12-4296-B4A6-2436FD01C190}"/>
              </a:ext>
            </a:extLst>
          </p:cNvPr>
          <p:cNvPicPr>
            <a:picLocks noChangeAspect="1"/>
          </p:cNvPicPr>
          <p:nvPr/>
        </p:nvPicPr>
        <p:blipFill rotWithShape="1">
          <a:blip r:embed="rId16"/>
          <a:srcRect t="17589" b="15438"/>
          <a:stretch/>
        </p:blipFill>
        <p:spPr>
          <a:xfrm>
            <a:off x="8895610" y="2830033"/>
            <a:ext cx="3001208" cy="1385212"/>
          </a:xfrm>
          <a:prstGeom prst="rect">
            <a:avLst/>
          </a:prstGeom>
          <a:ln>
            <a:noFill/>
          </a:ln>
          <a:effectLst>
            <a:softEdge rad="112500"/>
          </a:effectLst>
        </p:spPr>
      </p:pic>
      <p:pic>
        <p:nvPicPr>
          <p:cNvPr id="10" name="図 9">
            <a:extLst>
              <a:ext uri="{FF2B5EF4-FFF2-40B4-BE49-F238E27FC236}">
                <a16:creationId xmlns:a16="http://schemas.microsoft.com/office/drawing/2014/main" id="{3CAB7482-6D9E-4755-8F34-558732EB8C60}"/>
              </a:ext>
            </a:extLst>
          </p:cNvPr>
          <p:cNvPicPr>
            <a:picLocks noChangeAspect="1"/>
          </p:cNvPicPr>
          <p:nvPr/>
        </p:nvPicPr>
        <p:blipFill>
          <a:blip r:embed="rId17"/>
          <a:stretch>
            <a:fillRect/>
          </a:stretch>
        </p:blipFill>
        <p:spPr>
          <a:xfrm>
            <a:off x="4583126" y="2994501"/>
            <a:ext cx="1207810" cy="829793"/>
          </a:xfrm>
          <a:prstGeom prst="rect">
            <a:avLst/>
          </a:prstGeom>
          <a:ln>
            <a:noFill/>
          </a:ln>
          <a:effectLst>
            <a:softEdge rad="112500"/>
          </a:effectLst>
        </p:spPr>
      </p:pic>
      <p:pic>
        <p:nvPicPr>
          <p:cNvPr id="17" name="図 16">
            <a:extLst>
              <a:ext uri="{FF2B5EF4-FFF2-40B4-BE49-F238E27FC236}">
                <a16:creationId xmlns:a16="http://schemas.microsoft.com/office/drawing/2014/main" id="{F96B23CD-930E-42FC-91B8-168B536CD36A}"/>
              </a:ext>
            </a:extLst>
          </p:cNvPr>
          <p:cNvPicPr>
            <a:picLocks noChangeAspect="1"/>
          </p:cNvPicPr>
          <p:nvPr/>
        </p:nvPicPr>
        <p:blipFill>
          <a:blip r:embed="rId18"/>
          <a:stretch>
            <a:fillRect/>
          </a:stretch>
        </p:blipFill>
        <p:spPr>
          <a:xfrm>
            <a:off x="35142" y="4105746"/>
            <a:ext cx="986887" cy="1366458"/>
          </a:xfrm>
          <a:prstGeom prst="rect">
            <a:avLst/>
          </a:prstGeom>
          <a:ln>
            <a:noFill/>
          </a:ln>
          <a:effectLst>
            <a:softEdge rad="112500"/>
          </a:effectLst>
        </p:spPr>
      </p:pic>
      <p:pic>
        <p:nvPicPr>
          <p:cNvPr id="18" name="図 17">
            <a:extLst>
              <a:ext uri="{FF2B5EF4-FFF2-40B4-BE49-F238E27FC236}">
                <a16:creationId xmlns:a16="http://schemas.microsoft.com/office/drawing/2014/main" id="{8D515F74-82FA-47B1-99BE-A16DE04A5F9F}"/>
              </a:ext>
            </a:extLst>
          </p:cNvPr>
          <p:cNvPicPr>
            <a:picLocks noChangeAspect="1"/>
          </p:cNvPicPr>
          <p:nvPr/>
        </p:nvPicPr>
        <p:blipFill>
          <a:blip r:embed="rId19"/>
          <a:stretch>
            <a:fillRect/>
          </a:stretch>
        </p:blipFill>
        <p:spPr>
          <a:xfrm>
            <a:off x="6901858" y="4514923"/>
            <a:ext cx="311928" cy="373949"/>
          </a:xfrm>
          <a:prstGeom prst="rect">
            <a:avLst/>
          </a:prstGeom>
        </p:spPr>
      </p:pic>
    </p:spTree>
    <p:extLst>
      <p:ext uri="{BB962C8B-B14F-4D97-AF65-F5344CB8AC3E}">
        <p14:creationId xmlns:p14="http://schemas.microsoft.com/office/powerpoint/2010/main" val="6283146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TotalTime>
  <Words>195</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HGS創英角ｺﾞｼｯｸUB</vt:lpstr>
      <vt:lpstr>游ゴシック</vt:lpstr>
      <vt:lpstr>游ゴシック Light</vt:lpstr>
      <vt:lpstr>Arial</vt:lpstr>
      <vt:lpstr>Office テーマ</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スタッフ紹介 管理者・看護師</dc:title>
  <dc:creator>user</dc:creator>
  <cp:lastModifiedBy>user</cp:lastModifiedBy>
  <cp:revision>36</cp:revision>
  <cp:lastPrinted>2020-09-09T08:50:31Z</cp:lastPrinted>
  <dcterms:created xsi:type="dcterms:W3CDTF">2020-09-03T03:49:19Z</dcterms:created>
  <dcterms:modified xsi:type="dcterms:W3CDTF">2020-09-09T08:51:17Z</dcterms:modified>
</cp:coreProperties>
</file>